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2C-0F0B-40EF-9B40-7EE980775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4C31-B5C6-4D12-8BB2-22C677855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8A4D-B3CB-4CCC-9767-35FE74B4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62BE-6DEA-46D1-91BF-449CFC78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E17A-EF4C-4623-A003-43B3E7C5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02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74A5-EF8A-4773-ADC1-10FA574B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C2FAE-B1ED-4AFB-A6D9-FF0C49BD4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79CC9-209F-43CC-ADBE-F4E7DF8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5550E-0F8C-4A7B-A492-E6658989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BC095-0EC9-4226-9C8E-CEC9DF18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92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F05D1-17B2-480C-BDEA-222BADC73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9214B-078F-4E9B-A2AE-72979BA08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96D0-B4A3-4AC8-B5BB-6D4150C9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B34E1-0ED5-4A6F-97E7-7F596F07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6534-3B9E-4226-9282-69D16F22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64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63CC-4ACF-43C4-A7A4-55185F7C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753D-C8EB-49BA-8C74-BA435C95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5EC0-BF3A-4544-961D-62885010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36D54-F654-4720-BC17-6F1CD082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F6C0-537D-4102-B6EF-4AA0D439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92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7D9B-43FF-4004-B844-317FFA52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986C-C68C-49FD-86F0-36E53FF0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B9C3-B386-4D33-9082-78EB3D56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6498-FC99-40B3-AECD-8D948A9E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7FB13-007D-48E1-8708-AF48FE66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57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D7DE-FD63-47D2-AA57-5398BE1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8733-95B8-49D4-A265-CAC20A3FD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F408-4683-4DBD-85B6-635DFFB1A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40948-172D-4A1B-8A9F-EA0CEADE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E8F3C-2CFB-4816-94C4-A076F292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45103-CDA7-43AD-86B7-5B0AF76E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73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EAA-34DD-451B-9746-7BC3825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C28A3-8FBA-4021-B08E-F1A7559DB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FDEAD-4A61-4730-AEF5-B9826E1D8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4ACB5-1BEF-48D2-A713-433D4EBB9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6A7BC-8BC7-44F5-91B4-25CC752D4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28383-E0F6-4C30-A50C-3245DE3E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D76CB-3D70-4CAD-B0BB-97CA740D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BEEC2-0DF5-46A6-8AED-B4B15625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72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6108-112E-4D48-9559-A91EC103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16CC5-C3C0-45BC-BF8A-65624DE3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C2568-10D9-4BAA-A83C-BA5D30EA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FA6C1-72BB-4FD1-9DCD-259591E6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54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445F1-44F3-4C0D-A23B-DAF764BF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F2F11-15E7-4FD8-99AC-2F802311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6B3A3-2D69-4738-9B90-4E442946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7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8C5B-147C-4043-ABA1-5AABFBB2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BF41-01ED-4771-A007-1D3B2AE0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DAD4-5C43-4334-BAB2-1EAF3814B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91922-71C7-4FBC-9D19-B0700CEB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BC30-894A-4F11-8A68-2620052E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9BE5B-3C0C-433F-8E0C-AB553045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4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C616-488F-4527-9708-18A84FF7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E03F1-E08F-4F0E-B1F8-B409E6A99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02ED8-49DD-486B-B4FA-631EFB478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D9CBD-C32F-4832-BA28-53EB7AD6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B52D8-E11B-49FE-8637-89474A39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03240-D6E7-4729-B7F5-EF9662F8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9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BB14D-FD8A-467D-8B2D-25DF391F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E88CB-712B-46B3-AB8C-96666D552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D1ACD-4B17-415F-83B8-F8141C3B5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3E7E1-DABB-444D-8598-28DB483BD5E6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2807-6BFD-42EF-BF02-DE62E5761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7520-737D-409B-A487-9DD7A3019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F407-BEA2-4F30-8AA1-6637E5E5E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79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DC202B-D975-406C-83AA-1868FF7ECCFE}"/>
              </a:ext>
            </a:extLst>
          </p:cNvPr>
          <p:cNvSpPr txBox="1"/>
          <p:nvPr/>
        </p:nvSpPr>
        <p:spPr>
          <a:xfrm>
            <a:off x="6621538" y="1753910"/>
            <a:ext cx="5148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Pizza Sales Analysis Dashboard</a:t>
            </a:r>
            <a:endParaRPr lang="en-IN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68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92A82-D6C7-42A1-9104-FF12672D6685}"/>
              </a:ext>
            </a:extLst>
          </p:cNvPr>
          <p:cNvSpPr txBox="1"/>
          <p:nvPr/>
        </p:nvSpPr>
        <p:spPr>
          <a:xfrm>
            <a:off x="2689412" y="403412"/>
            <a:ext cx="6333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Rounded MT Bold" panose="020F0704030504030204" pitchFamily="34" charset="0"/>
              </a:rPr>
              <a:t>Project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1F4A7-DF7D-42F8-BEC0-45D7A5323E97}"/>
              </a:ext>
            </a:extLst>
          </p:cNvPr>
          <p:cNvSpPr txBox="1"/>
          <p:nvPr/>
        </p:nvSpPr>
        <p:spPr>
          <a:xfrm>
            <a:off x="1167653" y="1643500"/>
            <a:ext cx="9856694" cy="4031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err="1">
                <a:latin typeface="Arial Rounded MT Bold" panose="020F0704030504030204" pitchFamily="34" charset="0"/>
              </a:rPr>
              <a:t>Analyze</a:t>
            </a:r>
            <a:r>
              <a:rPr lang="en-IN" sz="3200" dirty="0">
                <a:latin typeface="Arial Rounded MT Bold" panose="020F0704030504030204" pitchFamily="34" charset="0"/>
              </a:rPr>
              <a:t> pizza sales performance using real business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rial Rounded MT Bold" panose="020F0704030504030204" pitchFamily="34" charset="0"/>
              </a:rPr>
              <a:t>Build an interactive dashboard with KPIs &amp; visuals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rial Rounded MT Bold" panose="020F0704030504030204" pitchFamily="34" charset="0"/>
              </a:rPr>
              <a:t>Identify best-selling and worst-selling pizzas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rial Rounded MT Bold" panose="020F0704030504030204" pitchFamily="34" charset="0"/>
              </a:rPr>
              <a:t>Detect sales patterns across time, size, and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rial Rounded MT Bold" panose="020F0704030504030204" pitchFamily="34" charset="0"/>
              </a:rPr>
              <a:t>Provide insights to improve decision-making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4E0234-F787-4F0F-B913-3B1DEE1DF94D}"/>
              </a:ext>
            </a:extLst>
          </p:cNvPr>
          <p:cNvSpPr/>
          <p:nvPr/>
        </p:nvSpPr>
        <p:spPr>
          <a:xfrm>
            <a:off x="847165" y="1317812"/>
            <a:ext cx="10461811" cy="4598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0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3FEEEC-8D8C-43D1-BC97-13BC8202FD81}"/>
              </a:ext>
            </a:extLst>
          </p:cNvPr>
          <p:cNvSpPr txBox="1"/>
          <p:nvPr/>
        </p:nvSpPr>
        <p:spPr>
          <a:xfrm>
            <a:off x="3536576" y="484094"/>
            <a:ext cx="5634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Arial Rounded MT Bold" panose="020F0704030504030204" pitchFamily="34" charset="0"/>
              </a:rPr>
              <a:t>Dataset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9D44B-AB4F-4443-AF90-C5C1FB0307DF}"/>
              </a:ext>
            </a:extLst>
          </p:cNvPr>
          <p:cNvSpPr txBox="1"/>
          <p:nvPr/>
        </p:nvSpPr>
        <p:spPr>
          <a:xfrm>
            <a:off x="1991285" y="1882206"/>
            <a:ext cx="7994278" cy="2677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Source: Pizza Sales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Key Fields: </a:t>
            </a:r>
            <a:r>
              <a:rPr lang="en-US" sz="2800" dirty="0" err="1">
                <a:latin typeface="Bahnschrift" panose="020B0502040204020203" pitchFamily="34" charset="0"/>
              </a:rPr>
              <a:t>order_id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order_date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order_time,pizza_name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pizza_category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pizza_size,quantity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total_price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unit_price</a:t>
            </a:r>
            <a:r>
              <a:rPr lang="en-US" sz="2800" dirty="0">
                <a:latin typeface="Bahnschrift" panose="020B0502040204020203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Time Dimensions: </a:t>
            </a:r>
            <a:r>
              <a:rPr lang="en-US" sz="2800" dirty="0" err="1">
                <a:latin typeface="Bahnschrift" panose="020B0502040204020203" pitchFamily="34" charset="0"/>
              </a:rPr>
              <a:t>Day_of_Week</a:t>
            </a:r>
            <a:r>
              <a:rPr lang="en-US" sz="2800" dirty="0">
                <a:latin typeface="Bahnschrift" panose="020B0502040204020203" pitchFamily="34" charset="0"/>
              </a:rPr>
              <a:t>, Month, </a:t>
            </a:r>
            <a:r>
              <a:rPr lang="en-US" sz="2800" dirty="0" err="1">
                <a:latin typeface="Bahnschrift" panose="020B0502040204020203" pitchFamily="34" charset="0"/>
              </a:rPr>
              <a:t>Hour_of_Day</a:t>
            </a:r>
            <a:r>
              <a:rPr lang="en-US" sz="2800" dirty="0">
                <a:latin typeface="Bahnschrift" panose="020B0502040204020203" pitchFamily="34" charset="0"/>
              </a:rPr>
              <a:t>, </a:t>
            </a:r>
            <a:r>
              <a:rPr lang="en-US" sz="2800" dirty="0" err="1">
                <a:latin typeface="Bahnschrift" panose="020B0502040204020203" pitchFamily="34" charset="0"/>
              </a:rPr>
              <a:t>Week_Number</a:t>
            </a:r>
            <a:endParaRPr lang="en-IN" sz="28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2D3E4-2B64-409E-8396-7EE9426210D5}"/>
              </a:ext>
            </a:extLst>
          </p:cNvPr>
          <p:cNvSpPr/>
          <p:nvPr/>
        </p:nvSpPr>
        <p:spPr>
          <a:xfrm>
            <a:off x="2460812" y="2204936"/>
            <a:ext cx="6306670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69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D7296C-1529-4E3F-AC7C-095F048D97B6}"/>
              </a:ext>
            </a:extLst>
          </p:cNvPr>
          <p:cNvSpPr txBox="1"/>
          <p:nvPr/>
        </p:nvSpPr>
        <p:spPr>
          <a:xfrm>
            <a:off x="3307977" y="174812"/>
            <a:ext cx="4746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Dashboard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DCD2B-5166-4234-8DFD-8689B354FCBA}"/>
              </a:ext>
            </a:extLst>
          </p:cNvPr>
          <p:cNvSpPr txBox="1"/>
          <p:nvPr/>
        </p:nvSpPr>
        <p:spPr>
          <a:xfrm>
            <a:off x="1553135" y="1050877"/>
            <a:ext cx="9170894" cy="5632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Page 1 – Home (Sales Overview)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-KPIs (Revenue, Orders, AOV, Daily Orders)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-Orders &amp; Revenue by Category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-Revenue by Day of Week &amp; Hourly Sales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-Monthly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Page 2 – Best/Worst Pizza Analysis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-Top &amp; Bottom 5 Pizzas (Quantity, Orders, Revenue)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-Best &amp; Least Sellers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Page 3 – Sales Breakdown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-Sales by Pizza Size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-Sales by Category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-Hourly Sales (Stacked by Category)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-Category-wise Revenue by Day of Week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	-Daily Revenue trend</a:t>
            </a:r>
          </a:p>
          <a:p>
            <a:endParaRPr lang="en-IN" sz="2400" dirty="0"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290AA-FAD2-4BE6-BCA3-7343A4D46293}"/>
              </a:ext>
            </a:extLst>
          </p:cNvPr>
          <p:cNvSpPr/>
          <p:nvPr/>
        </p:nvSpPr>
        <p:spPr>
          <a:xfrm>
            <a:off x="1653989" y="1169894"/>
            <a:ext cx="8431306" cy="5190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28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46AA6-BCC3-4FE6-B9F0-7E847AD480D0}"/>
              </a:ext>
            </a:extLst>
          </p:cNvPr>
          <p:cNvSpPr txBox="1"/>
          <p:nvPr/>
        </p:nvSpPr>
        <p:spPr>
          <a:xfrm>
            <a:off x="212912" y="121023"/>
            <a:ext cx="5230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Key Metrics (KPIs)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47B9B-6F77-4E1A-AFB4-6E6D78E2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2" y="933389"/>
            <a:ext cx="5630061" cy="8764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B9F71-3A26-491D-AC4A-BAD3BC648D1F}"/>
              </a:ext>
            </a:extLst>
          </p:cNvPr>
          <p:cNvSpPr/>
          <p:nvPr/>
        </p:nvSpPr>
        <p:spPr>
          <a:xfrm>
            <a:off x="212911" y="1932547"/>
            <a:ext cx="3106271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4EB34-32A7-43CF-BA99-5FF84FDEF190}"/>
              </a:ext>
            </a:extLst>
          </p:cNvPr>
          <p:cNvSpPr txBox="1"/>
          <p:nvPr/>
        </p:nvSpPr>
        <p:spPr>
          <a:xfrm>
            <a:off x="212912" y="2028591"/>
            <a:ext cx="3106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Revenue:</a:t>
            </a:r>
            <a:r>
              <a:rPr lang="en-US" dirty="0"/>
              <a:t> ₹818K</a:t>
            </a:r>
          </a:p>
          <a:p>
            <a:r>
              <a:rPr lang="en-US" b="1" dirty="0"/>
              <a:t>Total Orders:</a:t>
            </a:r>
            <a:r>
              <a:rPr lang="en-US" dirty="0"/>
              <a:t> 520M</a:t>
            </a:r>
          </a:p>
          <a:p>
            <a:r>
              <a:rPr lang="en-US" b="1" dirty="0"/>
              <a:t>Total Quantity Sold:</a:t>
            </a:r>
            <a:r>
              <a:rPr lang="en-US" dirty="0"/>
              <a:t> 50K pizzas</a:t>
            </a:r>
          </a:p>
          <a:p>
            <a:r>
              <a:rPr lang="en-US" b="1" dirty="0"/>
              <a:t>Average Order Value:</a:t>
            </a:r>
            <a:r>
              <a:rPr lang="en-US" dirty="0"/>
              <a:t> ₹38.3</a:t>
            </a:r>
          </a:p>
          <a:p>
            <a:r>
              <a:rPr lang="en-US" b="1" dirty="0"/>
              <a:t>Daily Orders:</a:t>
            </a:r>
            <a:r>
              <a:rPr lang="en-US" dirty="0"/>
              <a:t> 60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269CA-B142-44B4-BF87-8D98CC2D1901}"/>
              </a:ext>
            </a:extLst>
          </p:cNvPr>
          <p:cNvSpPr txBox="1"/>
          <p:nvPr/>
        </p:nvSpPr>
        <p:spPr>
          <a:xfrm>
            <a:off x="5842973" y="121023"/>
            <a:ext cx="588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Insights – Sales Trends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D7408-DD35-483A-9211-56EFBD695E98}"/>
              </a:ext>
            </a:extLst>
          </p:cNvPr>
          <p:cNvSpPr/>
          <p:nvPr/>
        </p:nvSpPr>
        <p:spPr>
          <a:xfrm>
            <a:off x="6602506" y="933389"/>
            <a:ext cx="4356847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B77CD-3AE2-46FF-9172-EA6370C22F89}"/>
              </a:ext>
            </a:extLst>
          </p:cNvPr>
          <p:cNvSpPr txBox="1"/>
          <p:nvPr/>
        </p:nvSpPr>
        <p:spPr>
          <a:xfrm flipH="1">
            <a:off x="6750422" y="1051316"/>
            <a:ext cx="4101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Peak Hours:</a:t>
            </a:r>
            <a:r>
              <a:rPr lang="en-US" dirty="0"/>
              <a:t> 12 PM &amp; 6 PM</a:t>
            </a:r>
          </a:p>
          <a:p>
            <a:r>
              <a:rPr lang="en-US" b="1" dirty="0"/>
              <a:t>Busiest Day:</a:t>
            </a:r>
            <a:r>
              <a:rPr lang="en-US" dirty="0"/>
              <a:t> Friday</a:t>
            </a:r>
          </a:p>
          <a:p>
            <a:r>
              <a:rPr lang="en-US" b="1" dirty="0"/>
              <a:t>Monthly Sales:</a:t>
            </a:r>
            <a:r>
              <a:rPr lang="en-US" dirty="0"/>
              <a:t> Stable (15K–17K/month).</a:t>
            </a:r>
          </a:p>
          <a:p>
            <a:r>
              <a:rPr lang="en-US" b="1" dirty="0"/>
              <a:t>Category Performance:</a:t>
            </a:r>
            <a:r>
              <a:rPr lang="en-US" dirty="0"/>
              <a:t> Classic (highest revenue share).</a:t>
            </a:r>
          </a:p>
          <a:p>
            <a:r>
              <a:rPr lang="en-US" b="1" dirty="0"/>
              <a:t>Size Performance:</a:t>
            </a:r>
            <a:r>
              <a:rPr lang="en-US" dirty="0"/>
              <a:t> Large pizzas dominate sales.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EAE9A-8280-43C7-B535-624822A707AE}"/>
              </a:ext>
            </a:extLst>
          </p:cNvPr>
          <p:cNvSpPr txBox="1"/>
          <p:nvPr/>
        </p:nvSpPr>
        <p:spPr>
          <a:xfrm>
            <a:off x="3639671" y="3429000"/>
            <a:ext cx="855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Insights – Best &amp; Worst Sellers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6F364-A67B-4DCE-A715-722D7203C9B5}"/>
              </a:ext>
            </a:extLst>
          </p:cNvPr>
          <p:cNvSpPr/>
          <p:nvPr/>
        </p:nvSpPr>
        <p:spPr>
          <a:xfrm>
            <a:off x="3319182" y="4136887"/>
            <a:ext cx="7532593" cy="2246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E905-FA90-4CAC-9300-072326E20912}"/>
              </a:ext>
            </a:extLst>
          </p:cNvPr>
          <p:cNvSpPr txBox="1"/>
          <p:nvPr/>
        </p:nvSpPr>
        <p:spPr>
          <a:xfrm>
            <a:off x="3694579" y="4324173"/>
            <a:ext cx="3351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Best Sellers:</a:t>
            </a:r>
          </a:p>
          <a:p>
            <a:r>
              <a:rPr lang="en-IN" dirty="0"/>
              <a:t>	-Hawaiian Pizza</a:t>
            </a:r>
          </a:p>
          <a:p>
            <a:r>
              <a:rPr lang="en-IN" dirty="0"/>
              <a:t>	-Classic Deluxe Pizza</a:t>
            </a:r>
          </a:p>
          <a:p>
            <a:r>
              <a:rPr lang="en-IN" dirty="0"/>
              <a:t>	-Barbecue Chicken Pizza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EAA0A-90B2-4692-9990-74DD5D37862C}"/>
              </a:ext>
            </a:extLst>
          </p:cNvPr>
          <p:cNvSpPr txBox="1"/>
          <p:nvPr/>
        </p:nvSpPr>
        <p:spPr>
          <a:xfrm>
            <a:off x="7046259" y="4364476"/>
            <a:ext cx="3351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Least Sellers:</a:t>
            </a:r>
          </a:p>
          <a:p>
            <a:r>
              <a:rPr lang="en-IN" dirty="0"/>
              <a:t>	-Brie </a:t>
            </a:r>
            <a:r>
              <a:rPr lang="en-IN" dirty="0" err="1"/>
              <a:t>Carre</a:t>
            </a:r>
            <a:r>
              <a:rPr lang="en-IN" dirty="0"/>
              <a:t> Pizza</a:t>
            </a:r>
          </a:p>
          <a:p>
            <a:r>
              <a:rPr lang="en-IN" dirty="0"/>
              <a:t>	-Spinach Pesto Pizza</a:t>
            </a:r>
          </a:p>
          <a:p>
            <a:r>
              <a:rPr lang="en-IN" dirty="0"/>
              <a:t>	-Chicken Alfredo Pizza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87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6A0F2-834C-4B8D-B52E-E9D947E3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" y="248635"/>
            <a:ext cx="5643434" cy="3180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8AFEF-4026-4D40-AE48-E5E411641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49" y="240146"/>
            <a:ext cx="5533028" cy="320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210BA-0A7A-4FE3-8645-89FAE3A08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70" y="3520316"/>
            <a:ext cx="5643434" cy="32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35F83-E25B-402B-9586-723024496DF2}"/>
              </a:ext>
            </a:extLst>
          </p:cNvPr>
          <p:cNvSpPr txBox="1"/>
          <p:nvPr/>
        </p:nvSpPr>
        <p:spPr>
          <a:xfrm>
            <a:off x="3964641" y="174812"/>
            <a:ext cx="426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Business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210687-812F-4FF4-905C-3378EAAE45B0}"/>
              </a:ext>
            </a:extLst>
          </p:cNvPr>
          <p:cNvSpPr/>
          <p:nvPr/>
        </p:nvSpPr>
        <p:spPr>
          <a:xfrm>
            <a:off x="1062318" y="1371600"/>
            <a:ext cx="10004611" cy="47064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DA164-9548-46F6-830B-CC3B75DEB7CC}"/>
              </a:ext>
            </a:extLst>
          </p:cNvPr>
          <p:cNvSpPr txBox="1"/>
          <p:nvPr/>
        </p:nvSpPr>
        <p:spPr>
          <a:xfrm>
            <a:off x="1532965" y="1694329"/>
            <a:ext cx="891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Helps </a:t>
            </a:r>
            <a:r>
              <a:rPr lang="en-IN" sz="3200" b="1" dirty="0"/>
              <a:t>identify top-performing pizzas</a:t>
            </a:r>
            <a:r>
              <a:rPr lang="en-IN" sz="3200" dirty="0"/>
              <a:t> and scale production.</a:t>
            </a:r>
          </a:p>
          <a:p>
            <a:r>
              <a:rPr lang="en-IN" sz="3200" dirty="0"/>
              <a:t>Pinpoints </a:t>
            </a:r>
            <a:r>
              <a:rPr lang="en-IN" sz="3200" b="1" dirty="0"/>
              <a:t>low-performing items</a:t>
            </a:r>
            <a:r>
              <a:rPr lang="en-IN" sz="3200" dirty="0"/>
              <a:t> -&gt; improve marketing or discontinue.</a:t>
            </a:r>
          </a:p>
          <a:p>
            <a:r>
              <a:rPr lang="en-IN" sz="3200" dirty="0"/>
              <a:t>Reveals </a:t>
            </a:r>
            <a:r>
              <a:rPr lang="en-IN" sz="3200" b="1" dirty="0"/>
              <a:t>time-based sales patterns</a:t>
            </a:r>
            <a:r>
              <a:rPr lang="en-IN" sz="3200" dirty="0"/>
              <a:t> -&gt; optimize staffing &amp; promotions.</a:t>
            </a:r>
          </a:p>
          <a:p>
            <a:r>
              <a:rPr lang="en-IN" sz="3200" dirty="0"/>
              <a:t>Provides </a:t>
            </a:r>
            <a:r>
              <a:rPr lang="en-IN" sz="3200" b="1" dirty="0"/>
              <a:t>data-driven decision-making</a:t>
            </a:r>
            <a:r>
              <a:rPr lang="en-IN" sz="3200" dirty="0"/>
              <a:t> for business growth.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4288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B6DCE-A6D2-401D-9BCE-065518800D6D}"/>
              </a:ext>
            </a:extLst>
          </p:cNvPr>
          <p:cNvSpPr txBox="1"/>
          <p:nvPr/>
        </p:nvSpPr>
        <p:spPr>
          <a:xfrm>
            <a:off x="4262717" y="201707"/>
            <a:ext cx="32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E2AFB-65AB-4E29-B2B5-991489593095}"/>
              </a:ext>
            </a:extLst>
          </p:cNvPr>
          <p:cNvSpPr/>
          <p:nvPr/>
        </p:nvSpPr>
        <p:spPr>
          <a:xfrm>
            <a:off x="1506071" y="1398494"/>
            <a:ext cx="8390964" cy="38189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DC84C-AB89-4D72-8D85-5D6F4C5C0976}"/>
              </a:ext>
            </a:extLst>
          </p:cNvPr>
          <p:cNvSpPr txBox="1"/>
          <p:nvPr/>
        </p:nvSpPr>
        <p:spPr>
          <a:xfrm>
            <a:off x="1855693" y="1640541"/>
            <a:ext cx="77186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dashboard provides a </a:t>
            </a:r>
            <a:r>
              <a:rPr lang="en-US" sz="2800" b="1" dirty="0"/>
              <a:t>360° view of pizza sales.</a:t>
            </a:r>
            <a:endParaRPr lang="en-US" sz="2800" dirty="0"/>
          </a:p>
          <a:p>
            <a:r>
              <a:rPr lang="en-US" sz="2800" b="1" dirty="0"/>
              <a:t>Classic &amp; Large pizzas</a:t>
            </a:r>
            <a:r>
              <a:rPr lang="en-US" sz="2800" dirty="0"/>
              <a:t> drive maximum revenue.</a:t>
            </a:r>
          </a:p>
          <a:p>
            <a:r>
              <a:rPr lang="en-US" sz="2800" b="1" dirty="0"/>
              <a:t>Fridays &amp; weekends</a:t>
            </a:r>
            <a:r>
              <a:rPr lang="en-US" sz="2800" dirty="0"/>
              <a:t> generate the highest sales.</a:t>
            </a:r>
          </a:p>
          <a:p>
            <a:r>
              <a:rPr lang="en-US" sz="2800" dirty="0"/>
              <a:t>Clear identification of </a:t>
            </a:r>
            <a:r>
              <a:rPr lang="en-US" sz="2800" b="1" dirty="0"/>
              <a:t>best and worst sellers.</a:t>
            </a:r>
            <a:endParaRPr lang="en-US" sz="2800" dirty="0"/>
          </a:p>
          <a:p>
            <a:r>
              <a:rPr lang="en-US" sz="2800" dirty="0"/>
              <a:t>Supports </a:t>
            </a:r>
            <a:r>
              <a:rPr lang="en-US" sz="2800" b="1" dirty="0"/>
              <a:t>strategic decisions in sales, marketing, and operations.</a:t>
            </a: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9485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51954-FE41-499F-ADCD-64EEB78FAA53}"/>
              </a:ext>
            </a:extLst>
          </p:cNvPr>
          <p:cNvSpPr txBox="1"/>
          <p:nvPr/>
        </p:nvSpPr>
        <p:spPr>
          <a:xfrm>
            <a:off x="6225987" y="2353432"/>
            <a:ext cx="54729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</a:rPr>
              <a:t>Thank You!!!!!!!</a:t>
            </a:r>
          </a:p>
          <a:p>
            <a:r>
              <a:rPr lang="en-IN" sz="2000" dirty="0">
                <a:solidFill>
                  <a:schemeClr val="bg1"/>
                </a:solidFill>
              </a:rPr>
              <a:t>				-</a:t>
            </a:r>
            <a:r>
              <a:rPr lang="en-IN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Pizza is Love</a:t>
            </a:r>
          </a:p>
        </p:txBody>
      </p:sp>
    </p:spTree>
    <p:extLst>
      <p:ext uri="{BB962C8B-B14F-4D97-AF65-F5344CB8AC3E}">
        <p14:creationId xmlns:p14="http://schemas.microsoft.com/office/powerpoint/2010/main" val="125644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427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Bahnschrift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11</cp:revision>
  <dcterms:created xsi:type="dcterms:W3CDTF">2025-08-19T07:09:46Z</dcterms:created>
  <dcterms:modified xsi:type="dcterms:W3CDTF">2025-08-19T08:58:23Z</dcterms:modified>
</cp:coreProperties>
</file>